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300" r:id="rId4"/>
    <p:sldId id="301" r:id="rId5"/>
    <p:sldId id="318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6" r:id="rId16"/>
    <p:sldId id="331" r:id="rId17"/>
    <p:sldId id="332" r:id="rId18"/>
    <p:sldId id="333" r:id="rId19"/>
    <p:sldId id="334" r:id="rId20"/>
    <p:sldId id="335" r:id="rId2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alibri Light" panose="020F0302020204030204" pitchFamily="34" charset="0"/>
      <p:regular r:id="rId28"/>
      <p:italic r:id="rId29"/>
    </p:embeddedFont>
    <p:embeddedFont>
      <p:font typeface="나눔고딕 Bold" panose="020D0804000000000000" pitchFamily="50" charset="-127"/>
      <p:bold r:id="rId30"/>
    </p:embeddedFont>
    <p:embeddedFont>
      <p:font typeface="나눔고딕 ExtraBold" panose="020D0904000000000000" pitchFamily="50" charset="-127"/>
      <p:bold r:id="rId31"/>
    </p:embeddedFont>
    <p:embeddedFont>
      <p:font typeface="나눔바른고딕" panose="020B0603020101020101" pitchFamily="50" charset="-127"/>
      <p:regular r:id="rId32"/>
      <p:bold r:id="rId33"/>
    </p:embeddedFont>
    <p:embeddedFont>
      <p:font typeface="맑은 고딕" panose="020B0503020000020004" pitchFamily="50" charset="-127"/>
      <p:regular r:id="rId34"/>
      <p:bold r:id="rId35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2" userDrawn="1">
          <p15:clr>
            <a:srgbClr val="A4A3A4"/>
          </p15:clr>
        </p15:guide>
        <p15:guide id="2" pos="3792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pos="260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420" userDrawn="1">
          <p15:clr>
            <a:srgbClr val="A4A3A4"/>
          </p15:clr>
        </p15:guide>
        <p15:guide id="8" orient="horz" pos="564" userDrawn="1">
          <p15:clr>
            <a:srgbClr val="A4A3A4"/>
          </p15:clr>
        </p15:guide>
        <p15:guide id="9" orient="horz" pos="900" userDrawn="1">
          <p15:clr>
            <a:srgbClr val="A4A3A4"/>
          </p15:clr>
        </p15:guide>
        <p15:guide id="10" orient="horz" pos="1476" userDrawn="1">
          <p15:clr>
            <a:srgbClr val="A4A3A4"/>
          </p15:clr>
        </p15:guide>
        <p15:guide id="11" orient="horz" pos="756" userDrawn="1">
          <p15:clr>
            <a:srgbClr val="A4A3A4"/>
          </p15:clr>
        </p15:guide>
        <p15:guide id="12" pos="370" userDrawn="1">
          <p15:clr>
            <a:srgbClr val="A4A3A4"/>
          </p15:clr>
        </p15:guide>
        <p15:guide id="13" pos="672">
          <p15:clr>
            <a:srgbClr val="A4A3A4"/>
          </p15:clr>
        </p15:guide>
        <p15:guide id="14" pos="864">
          <p15:clr>
            <a:srgbClr val="A4A3A4"/>
          </p15:clr>
        </p15:guide>
        <p15:guide id="15" pos="1008">
          <p15:clr>
            <a:srgbClr val="A4A3A4"/>
          </p15:clr>
        </p15:guide>
        <p15:guide id="16" orient="horz" pos="2916" userDrawn="1">
          <p15:clr>
            <a:srgbClr val="A4A3A4"/>
          </p15:clr>
        </p15:guide>
        <p15:guide id="17" pos="54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D4E3"/>
    <a:srgbClr val="E1EFD4"/>
    <a:srgbClr val="DCF2F8"/>
    <a:srgbClr val="FBE7D4"/>
    <a:srgbClr val="E0E4E7"/>
    <a:srgbClr val="C6E4FD"/>
    <a:srgbClr val="72B5EF"/>
    <a:srgbClr val="A19FFF"/>
    <a:srgbClr val="440BD4"/>
    <a:srgbClr val="9774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howGuides="1">
      <p:cViewPr varScale="1">
        <p:scale>
          <a:sx n="135" d="100"/>
          <a:sy n="135" d="100"/>
        </p:scale>
        <p:origin x="1506" y="96"/>
      </p:cViewPr>
      <p:guideLst>
        <p:guide orient="horz" pos="1092"/>
        <p:guide pos="3792"/>
        <p:guide pos="816"/>
        <p:guide pos="260"/>
        <p:guide pos="480"/>
        <p:guide pos="624"/>
        <p:guide orient="horz" pos="420"/>
        <p:guide orient="horz" pos="564"/>
        <p:guide orient="horz" pos="900"/>
        <p:guide orient="horz" pos="1476"/>
        <p:guide orient="horz" pos="756"/>
        <p:guide pos="370"/>
        <p:guide pos="672"/>
        <p:guide pos="864"/>
        <p:guide pos="1008"/>
        <p:guide orient="horz" pos="291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CEF717E7-F349-4473-AF3B-BAB5CE7D1CC6}"/>
    <pc:docChg chg="modSld">
      <pc:chgData name="김 민영" userId="c13ed9b5fecac607" providerId="LiveId" clId="{CEF717E7-F349-4473-AF3B-BAB5CE7D1CC6}" dt="2023-05-18T06:27:58.091" v="12" actId="20577"/>
      <pc:docMkLst>
        <pc:docMk/>
      </pc:docMkLst>
      <pc:sldChg chg="modSp mod">
        <pc:chgData name="김 민영" userId="c13ed9b5fecac607" providerId="LiveId" clId="{CEF717E7-F349-4473-AF3B-BAB5CE7D1CC6}" dt="2023-05-18T06:27:58.091" v="12" actId="20577"/>
        <pc:sldMkLst>
          <pc:docMk/>
          <pc:sldMk cId="896700016" sldId="256"/>
        </pc:sldMkLst>
        <pc:spChg chg="mod">
          <ac:chgData name="김 민영" userId="c13ed9b5fecac607" providerId="LiveId" clId="{CEF717E7-F349-4473-AF3B-BAB5CE7D1CC6}" dt="2023-05-18T06:27:58.091" v="12" actId="20577"/>
          <ac:spMkLst>
            <pc:docMk/>
            <pc:sldMk cId="896700016" sldId="256"/>
            <ac:spMk id="2" creationId="{F1940D18-9E2B-AA06-163F-93967D3D8B0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5D6F9-615B-4F04-A107-9378776D0318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D2D52-661D-487D-BB56-11325D72C7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50B2EFE-655A-3E32-AC8E-4F4BB1ED67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66"/>
            <a:ext cx="9144000" cy="51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52CF2-1E8F-4648-8875-AEE64BB1BEDA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661EE-134E-4481-B414-7FCA6ED266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228600" y="2754451"/>
            <a:ext cx="3200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0" spc="-300" dirty="0">
                <a:solidFill>
                  <a:srgbClr val="EA1A6E">
                    <a:alpha val="5000"/>
                  </a:srgb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01</a:t>
            </a:r>
            <a:endParaRPr lang="ko-KR" altLang="en-US" sz="20000" spc="-300" dirty="0">
              <a:solidFill>
                <a:srgbClr val="EA1A6E">
                  <a:alpha val="5000"/>
                </a:srgbClr>
              </a:solidFill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940D18-9E2B-AA06-163F-93967D3D8B0F}"/>
              </a:ext>
            </a:extLst>
          </p:cNvPr>
          <p:cNvSpPr txBox="1"/>
          <p:nvPr/>
        </p:nvSpPr>
        <p:spPr>
          <a:xfrm>
            <a:off x="2438400" y="2713732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 latinLnBrk="0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10.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과학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여행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362" y="2426759"/>
            <a:ext cx="4397934" cy="2484617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스테이지 내에서 원하는 레벨을 선택해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7" name="모서리가 둥근 직사각형 16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1925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704" y="2413711"/>
            <a:ext cx="4408591" cy="2497665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46173"/>
            <a:ext cx="8382000" cy="94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기본적인 게임 방법은 아래 쪽의 블록을 이용하여 티노의 알이 지나갈 수 있는 길을 만들어 주는 것입니다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7" name="모서리가 둥근 직사각형 16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53222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963" y="2406053"/>
            <a:ext cx="4410334" cy="2527898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7" name="모서리가 둥근 직사각형 16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5715000" y="2495550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물음표 버튼을 클릭하면 설명이 나오고 안내를 받을 수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4114800" y="3333750"/>
            <a:ext cx="838200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3006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705" y="2406053"/>
            <a:ext cx="4408591" cy="2505324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물음표 버튼을 클릭하면 설명이 나오고 안내를 받을 수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7" name="모서리가 둥근 직사각형 16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6161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705" y="2406052"/>
            <a:ext cx="4408591" cy="2505324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물음표 버튼을 클릭하면 설명이 나오고 안내를 받을 수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02924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7"/>
          <p:cNvPicPr>
            <a:picLocks noChangeAspect="1"/>
          </p:cNvPicPr>
          <p:nvPr/>
        </p:nvPicPr>
        <p:blipFill rotWithShape="1">
          <a:blip r:embed="rId2"/>
          <a:srcRect l="21167" t="2583" r="20534" b="-2583"/>
          <a:stretch/>
        </p:blipFill>
        <p:spPr>
          <a:xfrm>
            <a:off x="4744926" y="2236877"/>
            <a:ext cx="1834237" cy="1671891"/>
          </a:xfrm>
          <a:prstGeom prst="roundRect">
            <a:avLst>
              <a:gd name="adj" fmla="val 12158"/>
            </a:avLst>
          </a:prstGeom>
          <a:noFill/>
          <a:ln>
            <a:noFill/>
          </a:ln>
          <a:effectLst/>
        </p:spPr>
      </p:pic>
      <p:pic>
        <p:nvPicPr>
          <p:cNvPr id="31" name="Picture 8"/>
          <p:cNvPicPr>
            <a:picLocks noChangeAspect="1"/>
          </p:cNvPicPr>
          <p:nvPr/>
        </p:nvPicPr>
        <p:blipFill rotWithShape="1">
          <a:blip r:embed="rId3"/>
          <a:srcRect l="20837" t="331" r="18852" b="-331"/>
          <a:stretch/>
        </p:blipFill>
        <p:spPr>
          <a:xfrm>
            <a:off x="2755499" y="2226110"/>
            <a:ext cx="1828800" cy="1611761"/>
          </a:xfrm>
          <a:prstGeom prst="roundRect">
            <a:avLst>
              <a:gd name="adj" fmla="val 6650"/>
            </a:avLst>
          </a:prstGeom>
          <a:noFill/>
          <a:ln>
            <a:noFill/>
          </a:ln>
          <a:effectLst/>
        </p:spPr>
      </p:pic>
      <p:pic>
        <p:nvPicPr>
          <p:cNvPr id="32" name="Picture 9"/>
          <p:cNvPicPr>
            <a:picLocks noChangeAspect="1"/>
          </p:cNvPicPr>
          <p:nvPr/>
        </p:nvPicPr>
        <p:blipFill rotWithShape="1">
          <a:blip r:embed="rId4"/>
          <a:srcRect l="18145" r="20085"/>
          <a:stretch/>
        </p:blipFill>
        <p:spPr>
          <a:xfrm>
            <a:off x="6668049" y="2226528"/>
            <a:ext cx="1866351" cy="1595091"/>
          </a:xfrm>
          <a:prstGeom prst="roundRect">
            <a:avLst>
              <a:gd name="adj" fmla="val 10418"/>
            </a:avLst>
          </a:prstGeom>
          <a:noFill/>
          <a:ln>
            <a:noFill/>
          </a:ln>
          <a:effectLst/>
        </p:spPr>
      </p:pic>
      <p:pic>
        <p:nvPicPr>
          <p:cNvPr id="37" name="Picture 10"/>
          <p:cNvPicPr>
            <a:picLocks noChangeAspect="1"/>
          </p:cNvPicPr>
          <p:nvPr/>
        </p:nvPicPr>
        <p:blipFill rotWithShape="1">
          <a:blip r:embed="rId5"/>
          <a:srcRect l="19730" r="17882"/>
          <a:stretch/>
        </p:blipFill>
        <p:spPr>
          <a:xfrm>
            <a:off x="781878" y="2231924"/>
            <a:ext cx="1885122" cy="1595091"/>
          </a:xfrm>
          <a:prstGeom prst="roundRect">
            <a:avLst>
              <a:gd name="adj" fmla="val 8757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49970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티노의 알은 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4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가지 종류의 물질로 각각 만들어져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25" name="모서리가 둥근 직사각형 24"/>
          <p:cNvSpPr/>
          <p:nvPr/>
        </p:nvSpPr>
        <p:spPr>
          <a:xfrm>
            <a:off x="790583" y="2210583"/>
            <a:ext cx="1867713" cy="1637772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4708460" y="2228736"/>
            <a:ext cx="1853399" cy="1627634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6674525" y="2210256"/>
            <a:ext cx="1853399" cy="1627634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2743200" y="2218173"/>
            <a:ext cx="1853399" cy="1627634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93120" y="4017711"/>
            <a:ext cx="1951382" cy="45903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불에 탄다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2738580" y="4017711"/>
            <a:ext cx="1951382" cy="45903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떨어질 때 돌을 부순다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불에 타지 않는다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4703840" y="4017711"/>
            <a:ext cx="1951382" cy="45903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돌에 떨어지면 깨진다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불에 타지 않는다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6735418" y="4017711"/>
            <a:ext cx="1951382" cy="45903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불에 탄다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7239" y="2879428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>
                <a:solidFill>
                  <a:srgbClr val="72B5E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나무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212699" y="2881949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>
                <a:solidFill>
                  <a:srgbClr val="72B5E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철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177959" y="2892512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>
                <a:solidFill>
                  <a:srgbClr val="72B5E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유리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144024" y="2874032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>
                <a:solidFill>
                  <a:srgbClr val="72B5E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플라스틱</a:t>
            </a:r>
          </a:p>
        </p:txBody>
      </p:sp>
    </p:spTree>
    <p:extLst>
      <p:ext uri="{BB962C8B-B14F-4D97-AF65-F5344CB8AC3E}">
        <p14:creationId xmlns:p14="http://schemas.microsoft.com/office/powerpoint/2010/main" val="1541227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46173"/>
            <a:ext cx="8382000" cy="94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블록도 여러 가지 물질로 되어 있으며 각각 물질의 성질에 맞는</a:t>
            </a:r>
          </a:p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기능을 찾아 블록을 배치해 주면 됩니다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4" name="모서리가 둥근 직사각형 13"/>
          <p:cNvSpPr/>
          <p:nvPr/>
        </p:nvSpPr>
        <p:spPr>
          <a:xfrm>
            <a:off x="450788" y="2588476"/>
            <a:ext cx="2661971" cy="2225028"/>
          </a:xfrm>
          <a:prstGeom prst="roundRect">
            <a:avLst>
              <a:gd name="adj" fmla="val 9128"/>
            </a:avLst>
          </a:prstGeom>
          <a:solidFill>
            <a:srgbClr val="C6E4FD"/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6" name="Picture 11"/>
          <p:cNvPicPr>
            <a:picLocks noChangeAspect="1"/>
          </p:cNvPicPr>
          <p:nvPr/>
        </p:nvPicPr>
        <p:blipFill rotWithShape="1">
          <a:blip r:embed="rId2"/>
          <a:srcRect l="26350" t="81193" r="65368" b="5067"/>
          <a:stretch/>
        </p:blipFill>
        <p:spPr>
          <a:xfrm>
            <a:off x="921760" y="2900890"/>
            <a:ext cx="1714500" cy="16002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직사각형 2"/>
          <p:cNvSpPr/>
          <p:nvPr/>
        </p:nvSpPr>
        <p:spPr>
          <a:xfrm>
            <a:off x="755588" y="3983082"/>
            <a:ext cx="218414" cy="381000"/>
          </a:xfrm>
          <a:prstGeom prst="rect">
            <a:avLst/>
          </a:prstGeom>
          <a:solidFill>
            <a:srgbClr val="C6E4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1310089" y="2673983"/>
            <a:ext cx="1042947" cy="1361446"/>
            <a:chOff x="3526301" y="2634251"/>
            <a:chExt cx="1042947" cy="1361446"/>
          </a:xfrm>
        </p:grpSpPr>
        <p:sp>
          <p:nvSpPr>
            <p:cNvPr id="4" name="타원 3"/>
            <p:cNvSpPr/>
            <p:nvPr/>
          </p:nvSpPr>
          <p:spPr>
            <a:xfrm>
              <a:off x="3526301" y="2952750"/>
              <a:ext cx="1042947" cy="1042947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90574" y="2634251"/>
              <a:ext cx="91440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>
                  <a:solidFill>
                    <a:srgbClr val="C00000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블록 종류</a:t>
              </a: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419381" y="3385809"/>
            <a:ext cx="1326808" cy="903179"/>
            <a:chOff x="2874938" y="3092518"/>
            <a:chExt cx="1326808" cy="903179"/>
          </a:xfrm>
        </p:grpSpPr>
        <p:sp>
          <p:nvSpPr>
            <p:cNvPr id="24" name="타원 23"/>
            <p:cNvSpPr/>
            <p:nvPr/>
          </p:nvSpPr>
          <p:spPr>
            <a:xfrm>
              <a:off x="3526302" y="3320253"/>
              <a:ext cx="675444" cy="67544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74938" y="3092518"/>
              <a:ext cx="91440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>
                  <a:solidFill>
                    <a:schemeClr val="accent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블록 크기</a:t>
              </a: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931845" y="3842678"/>
            <a:ext cx="1185943" cy="947565"/>
            <a:chOff x="3526302" y="3320253"/>
            <a:chExt cx="1185943" cy="947565"/>
          </a:xfrm>
        </p:grpSpPr>
        <p:sp>
          <p:nvSpPr>
            <p:cNvPr id="28" name="타원 27"/>
            <p:cNvSpPr/>
            <p:nvPr/>
          </p:nvSpPr>
          <p:spPr>
            <a:xfrm>
              <a:off x="3526302" y="3320253"/>
              <a:ext cx="675444" cy="675444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97845" y="3967736"/>
              <a:ext cx="91440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>
                  <a:solidFill>
                    <a:schemeClr val="accent6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블록 개수</a:t>
              </a:r>
            </a:p>
          </p:txBody>
        </p:sp>
      </p:grp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396954"/>
              </p:ext>
            </p:extLst>
          </p:nvPr>
        </p:nvGraphicFramePr>
        <p:xfrm>
          <a:off x="3261743" y="2663190"/>
          <a:ext cx="5501256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37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3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37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[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플라스틱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]</a:t>
                      </a:r>
                    </a:p>
                    <a:p>
                      <a:pPr latinLnBrk="1"/>
                      <a:endParaRPr lang="en-US" altLang="ko-KR" sz="100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  <a:p>
                      <a:pPr latinLnBrk="1"/>
                      <a:endParaRPr lang="en-US" altLang="ko-KR" sz="100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  <a:p>
                      <a:pPr latinLnBrk="1"/>
                      <a:endParaRPr lang="ko-KR" altLang="en-US" sz="100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4FD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[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철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]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4FD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[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나무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]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4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불에 탄다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-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불에 타지 않는다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</a:p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-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전기가 통한다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-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불에 탄다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[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고무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]</a:t>
                      </a:r>
                    </a:p>
                    <a:p>
                      <a:pPr latinLnBrk="1"/>
                      <a:endParaRPr lang="en-US" altLang="ko-KR" sz="1000" b="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  <a:p>
                      <a:pPr latinLnBrk="1"/>
                      <a:endParaRPr lang="en-US" altLang="ko-KR" sz="1000" b="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  <a:p>
                      <a:pPr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4FD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[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돌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]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4FD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[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거울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]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4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알이 크게 튕긴다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-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철알이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 떨어지면서 부서진다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</a:p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-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유리알은 깨진다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-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빛이 반사된다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0" name="Picture 12"/>
          <p:cNvPicPr>
            <a:picLocks noChangeAspect="1"/>
          </p:cNvPicPr>
          <p:nvPr/>
        </p:nvPicPr>
        <p:blipFill rotWithShape="1">
          <a:blip r:embed="rId3"/>
          <a:srcRect l="19129" t="81115" r="73486" b="5409"/>
          <a:stretch/>
        </p:blipFill>
        <p:spPr>
          <a:xfrm>
            <a:off x="4114800" y="2706564"/>
            <a:ext cx="612082" cy="631802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1" name="Picture 12"/>
          <p:cNvPicPr>
            <a:picLocks noChangeAspect="1"/>
          </p:cNvPicPr>
          <p:nvPr/>
        </p:nvPicPr>
        <p:blipFill rotWithShape="1">
          <a:blip r:embed="rId3"/>
          <a:srcRect l="27122" t="81265" r="65493" b="5910"/>
          <a:stretch/>
        </p:blipFill>
        <p:spPr>
          <a:xfrm>
            <a:off x="5905500" y="2737114"/>
            <a:ext cx="612082" cy="60125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2" name="Picture 12"/>
          <p:cNvPicPr>
            <a:picLocks noChangeAspect="1"/>
          </p:cNvPicPr>
          <p:nvPr/>
        </p:nvPicPr>
        <p:blipFill rotWithShape="1">
          <a:blip r:embed="rId3"/>
          <a:srcRect l="34608" t="81033" r="57709" b="5732"/>
          <a:stretch/>
        </p:blipFill>
        <p:spPr>
          <a:xfrm>
            <a:off x="7681912" y="2725208"/>
            <a:ext cx="609600" cy="59398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8" name="Picture 13"/>
          <p:cNvPicPr>
            <a:picLocks noChangeAspect="1"/>
          </p:cNvPicPr>
          <p:nvPr/>
        </p:nvPicPr>
        <p:blipFill rotWithShape="1">
          <a:blip r:embed="rId4"/>
          <a:srcRect l="7431" t="21767" r="15989" b="-1670"/>
          <a:stretch/>
        </p:blipFill>
        <p:spPr>
          <a:xfrm>
            <a:off x="4114799" y="3790155"/>
            <a:ext cx="653147" cy="6233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0" name="Picture 15"/>
          <p:cNvPicPr>
            <a:picLocks noChangeAspect="1"/>
          </p:cNvPicPr>
          <p:nvPr/>
        </p:nvPicPr>
        <p:blipFill rotWithShape="1">
          <a:blip r:embed="rId5"/>
          <a:srcRect l="10348" t="23271"/>
          <a:stretch/>
        </p:blipFill>
        <p:spPr>
          <a:xfrm>
            <a:off x="7681912" y="3869178"/>
            <a:ext cx="609600" cy="49982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4026859" y="4390655"/>
            <a:ext cx="829026" cy="45719"/>
          </a:xfrm>
          <a:prstGeom prst="rect">
            <a:avLst/>
          </a:prstGeom>
          <a:solidFill>
            <a:srgbClr val="C6E4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" name="그룹 8"/>
          <p:cNvGrpSpPr/>
          <p:nvPr/>
        </p:nvGrpSpPr>
        <p:grpSpPr>
          <a:xfrm>
            <a:off x="5791200" y="3837590"/>
            <a:ext cx="762000" cy="540563"/>
            <a:chOff x="5892112" y="3748425"/>
            <a:chExt cx="864086" cy="540563"/>
          </a:xfrm>
        </p:grpSpPr>
        <p:pic>
          <p:nvPicPr>
            <p:cNvPr id="39" name="Picture 14"/>
            <p:cNvPicPr>
              <a:picLocks noChangeAspect="1"/>
            </p:cNvPicPr>
            <p:nvPr/>
          </p:nvPicPr>
          <p:blipFill rotWithShape="1">
            <a:blip r:embed="rId6"/>
            <a:srcRect t="25259" r="34527"/>
            <a:stretch/>
          </p:blipFill>
          <p:spPr>
            <a:xfrm>
              <a:off x="5892112" y="3748425"/>
              <a:ext cx="864086" cy="540563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8" name="직사각형 7"/>
            <p:cNvSpPr/>
            <p:nvPr/>
          </p:nvSpPr>
          <p:spPr>
            <a:xfrm>
              <a:off x="5892112" y="4095750"/>
              <a:ext cx="51488" cy="184091"/>
            </a:xfrm>
            <a:prstGeom prst="rect">
              <a:avLst/>
            </a:prstGeom>
            <a:solidFill>
              <a:srgbClr val="C6E4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3604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160" y="2437929"/>
            <a:ext cx="4337896" cy="2473447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플레이 버튼을 클릭하면 티노의 알을 굴릴 수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5898260" y="2497158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498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81634"/>
            <a:ext cx="838200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게임을 해결하기 어려울 때는 돋보기 버튼을 눌러 도움을 받을 수 있습니다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160" y="2437929"/>
            <a:ext cx="4337896" cy="2473447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17" name="타원 16"/>
          <p:cNvSpPr/>
          <p:nvPr/>
        </p:nvSpPr>
        <p:spPr>
          <a:xfrm>
            <a:off x="6096000" y="2497158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9021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티노의 여행 게임을 직접 실행하며 물질의 성질을 알아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14" name="_x441268256" descr="EMB000040d00dc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43" y="2441984"/>
            <a:ext cx="4355953" cy="2469392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모서리가 둥근 직사각형 14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5606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2361998"/>
            <a:ext cx="8352205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48298" y="2001619"/>
            <a:ext cx="8047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여행으로 알아보는 물질의 성질</a:t>
            </a:r>
          </a:p>
        </p:txBody>
      </p:sp>
      <p:sp>
        <p:nvSpPr>
          <p:cNvPr id="14" name="Rectangle 304"/>
          <p:cNvSpPr>
            <a:spLocks noChangeArrowheads="1"/>
          </p:cNvSpPr>
          <p:nvPr/>
        </p:nvSpPr>
        <p:spPr bwMode="auto">
          <a:xfrm>
            <a:off x="2022897" y="2724150"/>
            <a:ext cx="509820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/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3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학년 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학기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2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단원</a:t>
            </a:r>
            <a:endParaRPr kumimoji="0" lang="en-US" altLang="ko-KR" sz="2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algn="ctr"/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– 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물질의 성질</a:t>
            </a:r>
          </a:p>
        </p:txBody>
      </p:sp>
    </p:spTree>
    <p:extLst>
      <p:ext uri="{BB962C8B-B14F-4D97-AF65-F5344CB8AC3E}">
        <p14:creationId xmlns:p14="http://schemas.microsoft.com/office/powerpoint/2010/main" val="427703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6294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353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정리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여러 가지 물질의 성질에 대해 정리하기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1009640" y="1962150"/>
            <a:ext cx="2065039" cy="1696431"/>
            <a:chOff x="1009640" y="1640626"/>
            <a:chExt cx="2065039" cy="1696431"/>
          </a:xfrm>
        </p:grpSpPr>
        <p:sp>
          <p:nvSpPr>
            <p:cNvPr id="3" name="순서도: 지연 2"/>
            <p:cNvSpPr/>
            <p:nvPr/>
          </p:nvSpPr>
          <p:spPr>
            <a:xfrm rot="5400000">
              <a:off x="1193944" y="1456322"/>
              <a:ext cx="1696431" cy="2065039"/>
            </a:xfrm>
            <a:prstGeom prst="flowChartDelay">
              <a:avLst/>
            </a:prstGeom>
            <a:solidFill>
              <a:srgbClr val="E0E4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89659" y="1809750"/>
              <a:ext cx="19050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latinLnBrk="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ko-KR" altLang="en-US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금속은 광택이 있다</a:t>
              </a:r>
              <a:r>
                <a:rPr lang="en-US" altLang="ko-KR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. </a:t>
              </a:r>
            </a:p>
            <a:p>
              <a:pPr marL="285750" indent="-285750" latinLnBrk="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ko-KR" altLang="en-US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금속은 나무보다 단단하고 플라스틱보다 무거우므로 튼튼한 물건을 만들 때 사용한다</a:t>
              </a:r>
              <a:r>
                <a:rPr lang="en-US" altLang="ko-KR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. </a:t>
              </a:r>
              <a:endParaRPr lang="ko-KR" altLang="en-US" sz="105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3691913" y="2104472"/>
            <a:ext cx="1905000" cy="1629251"/>
            <a:chOff x="3890621" y="1801251"/>
            <a:chExt cx="1905000" cy="1629251"/>
          </a:xfrm>
        </p:grpSpPr>
        <p:sp>
          <p:nvSpPr>
            <p:cNvPr id="10" name="자유형 9"/>
            <p:cNvSpPr/>
            <p:nvPr/>
          </p:nvSpPr>
          <p:spPr>
            <a:xfrm>
              <a:off x="3892069" y="1801251"/>
              <a:ext cx="1902104" cy="1629251"/>
            </a:xfrm>
            <a:custGeom>
              <a:avLst/>
              <a:gdLst>
                <a:gd name="connsiteX0" fmla="*/ 0 w 1623060"/>
                <a:gd name="connsiteY0" fmla="*/ 0 h 1363980"/>
                <a:gd name="connsiteX1" fmla="*/ 1623060 w 1623060"/>
                <a:gd name="connsiteY1" fmla="*/ 0 h 1363980"/>
                <a:gd name="connsiteX2" fmla="*/ 1516380 w 1623060"/>
                <a:gd name="connsiteY2" fmla="*/ 1181100 h 1363980"/>
                <a:gd name="connsiteX3" fmla="*/ 1143000 w 1623060"/>
                <a:gd name="connsiteY3" fmla="*/ 1341120 h 1363980"/>
                <a:gd name="connsiteX4" fmla="*/ 716280 w 1623060"/>
                <a:gd name="connsiteY4" fmla="*/ 1363980 h 1363980"/>
                <a:gd name="connsiteX5" fmla="*/ 441960 w 1623060"/>
                <a:gd name="connsiteY5" fmla="*/ 1348740 h 1363980"/>
                <a:gd name="connsiteX6" fmla="*/ 76200 w 1623060"/>
                <a:gd name="connsiteY6" fmla="*/ 1203960 h 1363980"/>
                <a:gd name="connsiteX7" fmla="*/ 0 w 1623060"/>
                <a:gd name="connsiteY7" fmla="*/ 0 h 136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3060" h="1363980">
                  <a:moveTo>
                    <a:pt x="0" y="0"/>
                  </a:moveTo>
                  <a:lnTo>
                    <a:pt x="1623060" y="0"/>
                  </a:lnTo>
                  <a:lnTo>
                    <a:pt x="1516380" y="1181100"/>
                  </a:lnTo>
                  <a:lnTo>
                    <a:pt x="1143000" y="1341120"/>
                  </a:lnTo>
                  <a:lnTo>
                    <a:pt x="716280" y="1363980"/>
                  </a:lnTo>
                  <a:lnTo>
                    <a:pt x="441960" y="1348740"/>
                  </a:lnTo>
                  <a:lnTo>
                    <a:pt x="76200" y="1203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F2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90621" y="2103123"/>
              <a:ext cx="1905000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latinLnBrk="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ko-KR" altLang="en-US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유리는 잘 깨진다</a:t>
              </a:r>
              <a:r>
                <a:rPr lang="en-US" altLang="ko-KR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. </a:t>
              </a:r>
            </a:p>
            <a:p>
              <a:pPr marL="285750" indent="-285750" latinLnBrk="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ko-KR" altLang="en-US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유리는 투명하므로 내용물을 볼 수 있는 그릇을 만들 때 사용한다</a:t>
              </a:r>
              <a:r>
                <a:rPr lang="en-US" altLang="ko-KR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. </a:t>
              </a:r>
              <a:endParaRPr lang="ko-KR" altLang="en-US" sz="105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1617966" y="3765497"/>
            <a:ext cx="2194559" cy="1258543"/>
            <a:chOff x="1950719" y="3430502"/>
            <a:chExt cx="2194559" cy="1224574"/>
          </a:xfrm>
        </p:grpSpPr>
        <p:sp>
          <p:nvSpPr>
            <p:cNvPr id="11" name="양쪽 모서리가 둥근 사각형 10"/>
            <p:cNvSpPr/>
            <p:nvPr/>
          </p:nvSpPr>
          <p:spPr>
            <a:xfrm rot="10800000">
              <a:off x="1950719" y="3430502"/>
              <a:ext cx="2194559" cy="1224574"/>
            </a:xfrm>
            <a:prstGeom prst="round2SameRect">
              <a:avLst/>
            </a:prstGeom>
            <a:solidFill>
              <a:srgbClr val="E1EF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96438" y="3511875"/>
              <a:ext cx="210312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latinLnBrk="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ko-KR" altLang="en-US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고무는 휘어지기 쉬우며 잘 미끄러지지 않는다</a:t>
              </a:r>
              <a:r>
                <a:rPr lang="en-US" altLang="ko-KR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.</a:t>
              </a:r>
            </a:p>
            <a:p>
              <a:pPr marL="285750" indent="-285750" latinLnBrk="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ko-KR" altLang="en-US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고무는 늘어났다가 다시 돌아오기 때문에 고무줄을 만들 때 사용한다</a:t>
              </a:r>
              <a:r>
                <a:rPr lang="en-US" altLang="ko-KR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.  </a:t>
              </a:r>
              <a:endParaRPr lang="ko-KR" altLang="en-US" sz="105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5686171" y="3648443"/>
            <a:ext cx="2394455" cy="1367566"/>
            <a:chOff x="5686171" y="3326919"/>
            <a:chExt cx="2394455" cy="1367566"/>
          </a:xfrm>
        </p:grpSpPr>
        <p:sp>
          <p:nvSpPr>
            <p:cNvPr id="5" name="오각형 4"/>
            <p:cNvSpPr/>
            <p:nvPr/>
          </p:nvSpPr>
          <p:spPr>
            <a:xfrm rot="5400000">
              <a:off x="6199616" y="2813474"/>
              <a:ext cx="1367566" cy="2394455"/>
            </a:xfrm>
            <a:prstGeom prst="homePlate">
              <a:avLst>
                <a:gd name="adj" fmla="val 24926"/>
              </a:avLst>
            </a:prstGeom>
            <a:solidFill>
              <a:srgbClr val="FBE7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61858" y="3486150"/>
              <a:ext cx="2243083" cy="85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latinLnBrk="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ko-KR" altLang="en-US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나무는 금속보다 가볍다 </a:t>
              </a:r>
              <a:endParaRPr lang="en-US" altLang="ko-KR" sz="105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  <a:p>
              <a:pPr marL="285750" indent="-285750" latinLnBrk="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ko-KR" altLang="en-US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나무는 고유의 향과 무늬가 있어 가구나 장식품을 만들 때 사용한다</a:t>
              </a:r>
              <a:r>
                <a:rPr lang="en-US" altLang="ko-KR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. </a:t>
              </a:r>
              <a:endParaRPr lang="ko-KR" altLang="en-US" sz="105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6214147" y="1974435"/>
            <a:ext cx="2262033" cy="1589782"/>
            <a:chOff x="5930899" y="1474714"/>
            <a:chExt cx="2262033" cy="1589782"/>
          </a:xfrm>
        </p:grpSpPr>
        <p:sp>
          <p:nvSpPr>
            <p:cNvPr id="15" name="자유형 14"/>
            <p:cNvSpPr/>
            <p:nvPr/>
          </p:nvSpPr>
          <p:spPr>
            <a:xfrm>
              <a:off x="5930899" y="1474714"/>
              <a:ext cx="2262033" cy="1589782"/>
            </a:xfrm>
            <a:custGeom>
              <a:avLst/>
              <a:gdLst>
                <a:gd name="connsiteX0" fmla="*/ 236220 w 1897380"/>
                <a:gd name="connsiteY0" fmla="*/ 0 h 1333500"/>
                <a:gd name="connsiteX1" fmla="*/ 1645920 w 1897380"/>
                <a:gd name="connsiteY1" fmla="*/ 0 h 1333500"/>
                <a:gd name="connsiteX2" fmla="*/ 1897380 w 1897380"/>
                <a:gd name="connsiteY2" fmla="*/ 899160 h 1333500"/>
                <a:gd name="connsiteX3" fmla="*/ 1744980 w 1897380"/>
                <a:gd name="connsiteY3" fmla="*/ 1203960 h 1333500"/>
                <a:gd name="connsiteX4" fmla="*/ 1203960 w 1897380"/>
                <a:gd name="connsiteY4" fmla="*/ 1333500 h 1333500"/>
                <a:gd name="connsiteX5" fmla="*/ 845820 w 1897380"/>
                <a:gd name="connsiteY5" fmla="*/ 1333500 h 1333500"/>
                <a:gd name="connsiteX6" fmla="*/ 266700 w 1897380"/>
                <a:gd name="connsiteY6" fmla="*/ 1219200 h 1333500"/>
                <a:gd name="connsiteX7" fmla="*/ 0 w 1897380"/>
                <a:gd name="connsiteY7" fmla="*/ 914400 h 1333500"/>
                <a:gd name="connsiteX8" fmla="*/ 236220 w 1897380"/>
                <a:gd name="connsiteY8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7380" h="1333500">
                  <a:moveTo>
                    <a:pt x="236220" y="0"/>
                  </a:moveTo>
                  <a:lnTo>
                    <a:pt x="1645920" y="0"/>
                  </a:lnTo>
                  <a:lnTo>
                    <a:pt x="1897380" y="899160"/>
                  </a:lnTo>
                  <a:lnTo>
                    <a:pt x="1744980" y="1203960"/>
                  </a:lnTo>
                  <a:lnTo>
                    <a:pt x="1203960" y="1333500"/>
                  </a:lnTo>
                  <a:lnTo>
                    <a:pt x="845820" y="1333500"/>
                  </a:lnTo>
                  <a:lnTo>
                    <a:pt x="266700" y="1219200"/>
                  </a:lnTo>
                  <a:lnTo>
                    <a:pt x="0" y="914400"/>
                  </a:lnTo>
                  <a:lnTo>
                    <a:pt x="236220" y="0"/>
                  </a:lnTo>
                  <a:close/>
                </a:path>
              </a:pathLst>
            </a:custGeom>
            <a:solidFill>
              <a:srgbClr val="E6D4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09415" y="1614041"/>
              <a:ext cx="1905000" cy="1239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latinLnBrk="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ko-KR" altLang="en-US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플라스틱은 금속보다 가볍다</a:t>
              </a:r>
              <a:r>
                <a:rPr lang="en-US" altLang="ko-KR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. </a:t>
              </a:r>
            </a:p>
            <a:p>
              <a:pPr marL="285750" indent="-285750" latinLnBrk="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ko-KR" altLang="en-US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플라스틱은 쉽게 모양을 바꿀 수 있어 여러 가지 모양의 물체를 만들 때 사용한다</a:t>
              </a:r>
              <a:r>
                <a:rPr lang="en-US" altLang="ko-KR" sz="105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. </a:t>
              </a:r>
              <a:endParaRPr lang="ko-KR" altLang="en-US" sz="105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sp>
        <p:nvSpPr>
          <p:cNvPr id="3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금속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플라스틱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나무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유리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고무 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5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가지 물질의 성질을 정리해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9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389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2" r="10382"/>
          <a:stretch/>
        </p:blipFill>
        <p:spPr>
          <a:xfrm>
            <a:off x="4659159" y="2568058"/>
            <a:ext cx="2009356" cy="1691777"/>
          </a:xfrm>
          <a:prstGeom prst="roundRect">
            <a:avLst>
              <a:gd name="adj" fmla="val 5073"/>
            </a:avLst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6" r="11596"/>
          <a:stretch/>
        </p:blipFill>
        <p:spPr>
          <a:xfrm>
            <a:off x="2586746" y="2568058"/>
            <a:ext cx="1960064" cy="1702447"/>
          </a:xfrm>
          <a:prstGeom prst="roundRect">
            <a:avLst>
              <a:gd name="adj" fmla="val 10792"/>
            </a:avLst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7" r="17247"/>
          <a:stretch/>
        </p:blipFill>
        <p:spPr>
          <a:xfrm>
            <a:off x="6748669" y="2557292"/>
            <a:ext cx="1981200" cy="1750169"/>
          </a:xfrm>
          <a:prstGeom prst="roundRect">
            <a:avLst>
              <a:gd name="adj" fmla="val 7959"/>
            </a:avLst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7" r="10627"/>
          <a:stretch/>
        </p:blipFill>
        <p:spPr>
          <a:xfrm>
            <a:off x="490330" y="2557292"/>
            <a:ext cx="2009637" cy="1702543"/>
          </a:xfrm>
          <a:prstGeom prst="roundRect">
            <a:avLst>
              <a:gd name="adj" fmla="val 7439"/>
            </a:avLst>
          </a:prstGeom>
          <a:ln>
            <a:solidFill>
              <a:srgbClr val="A19FFF"/>
            </a:solidFill>
          </a:ln>
        </p:spPr>
      </p:pic>
      <p:sp>
        <p:nvSpPr>
          <p:cNvPr id="49" name="모서리가 둥근 직사각형 48"/>
          <p:cNvSpPr/>
          <p:nvPr/>
        </p:nvSpPr>
        <p:spPr>
          <a:xfrm>
            <a:off x="492520" y="2546621"/>
            <a:ext cx="2007447" cy="1723885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도입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장난감을 이루고 있는 물질 알아보기 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552270"/>
            <a:ext cx="7917607" cy="93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장난감 가게에서 볼 수 있는 여러 가지 장난감입니다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 장난감들은 어떤 물질로 만들어졌는지 알아봅시다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2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42" name="모서리가 둥근 직사각형 41"/>
          <p:cNvSpPr/>
          <p:nvPr/>
        </p:nvSpPr>
        <p:spPr>
          <a:xfrm>
            <a:off x="4652337" y="2546621"/>
            <a:ext cx="1992063" cy="1713214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3" name="모서리가 둥근 직사각형 42"/>
          <p:cNvSpPr/>
          <p:nvPr/>
        </p:nvSpPr>
        <p:spPr>
          <a:xfrm>
            <a:off x="6724554" y="2546621"/>
            <a:ext cx="1992063" cy="1713214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2580121" y="2546621"/>
            <a:ext cx="1992063" cy="1713214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821733" y="4417119"/>
            <a:ext cx="1364407" cy="376866"/>
          </a:xfrm>
          <a:prstGeom prst="roundRect">
            <a:avLst/>
          </a:prstGeom>
          <a:solidFill>
            <a:srgbClr val="440BD4"/>
          </a:solidFill>
          <a:ln>
            <a:solidFill>
              <a:srgbClr val="440B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 b="1" dirty="0"/>
              <a:t>금속</a:t>
            </a:r>
          </a:p>
        </p:txBody>
      </p:sp>
      <p:sp>
        <p:nvSpPr>
          <p:cNvPr id="46" name="모서리가 둥근 직사각형 45"/>
          <p:cNvSpPr/>
          <p:nvPr/>
        </p:nvSpPr>
        <p:spPr>
          <a:xfrm>
            <a:off x="2893949" y="4417119"/>
            <a:ext cx="1364407" cy="376866"/>
          </a:xfrm>
          <a:prstGeom prst="roundRect">
            <a:avLst/>
          </a:prstGeom>
          <a:solidFill>
            <a:srgbClr val="440BD4"/>
          </a:solidFill>
          <a:ln>
            <a:solidFill>
              <a:srgbClr val="440B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 b="1" dirty="0"/>
              <a:t>플라스틱</a:t>
            </a:r>
          </a:p>
        </p:txBody>
      </p:sp>
      <p:sp>
        <p:nvSpPr>
          <p:cNvPr id="47" name="모서리가 둥근 직사각형 46"/>
          <p:cNvSpPr/>
          <p:nvPr/>
        </p:nvSpPr>
        <p:spPr>
          <a:xfrm>
            <a:off x="4966165" y="4417119"/>
            <a:ext cx="1364407" cy="376866"/>
          </a:xfrm>
          <a:prstGeom prst="roundRect">
            <a:avLst/>
          </a:prstGeom>
          <a:solidFill>
            <a:srgbClr val="440BD4"/>
          </a:solidFill>
          <a:ln>
            <a:solidFill>
              <a:srgbClr val="440B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 b="1" dirty="0"/>
              <a:t>나무</a:t>
            </a:r>
          </a:p>
        </p:txBody>
      </p:sp>
      <p:sp>
        <p:nvSpPr>
          <p:cNvPr id="48" name="모서리가 둥근 직사각형 47"/>
          <p:cNvSpPr/>
          <p:nvPr/>
        </p:nvSpPr>
        <p:spPr>
          <a:xfrm>
            <a:off x="7038382" y="4417119"/>
            <a:ext cx="1364407" cy="376866"/>
          </a:xfrm>
          <a:prstGeom prst="roundRect">
            <a:avLst/>
          </a:prstGeom>
          <a:solidFill>
            <a:srgbClr val="440BD4"/>
          </a:solidFill>
          <a:ln>
            <a:solidFill>
              <a:srgbClr val="440B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 b="1" dirty="0"/>
              <a:t>고무</a:t>
            </a:r>
          </a:p>
        </p:txBody>
      </p:sp>
    </p:spTree>
    <p:extLst>
      <p:ext uri="{BB962C8B-B14F-4D97-AF65-F5344CB8AC3E}">
        <p14:creationId xmlns:p14="http://schemas.microsoft.com/office/powerpoint/2010/main" val="1677779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물질의 성질 알아보기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67935"/>
            <a:ext cx="7917607" cy="93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금속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2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플라스틱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2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나무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2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고무 막대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를 관찰하며 각 물질이 갖는 성질을 비교해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44" name="모서리가 둥근 직사각형 43"/>
          <p:cNvSpPr/>
          <p:nvPr/>
        </p:nvSpPr>
        <p:spPr>
          <a:xfrm>
            <a:off x="769192" y="2419351"/>
            <a:ext cx="7536607" cy="2590800"/>
          </a:xfrm>
          <a:prstGeom prst="roundRect">
            <a:avLst>
              <a:gd name="adj" fmla="val 9128"/>
            </a:avLst>
          </a:prstGeom>
          <a:solidFill>
            <a:schemeClr val="bg1"/>
          </a:solid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latinLnBrk="0">
              <a:lnSpc>
                <a:spcPct val="110000"/>
              </a:lnSpc>
              <a:buAutoNum type="arabicPeriod"/>
            </a:pP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금속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막대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플라스틱 막대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나무 막대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고무 막대를 자유롭게 관찰해 봅시다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 latinLnBrk="0">
              <a:lnSpc>
                <a:spcPct val="110000"/>
              </a:lnSpc>
              <a:buAutoNum type="arabicPeriod"/>
            </a:pP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네 가지 막대를 서로 긁어 보면서 가장 단단한 막대는 어떤 물질로 이루어져 있는지 알아봅시다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 latinLnBrk="0">
              <a:lnSpc>
                <a:spcPct val="110000"/>
              </a:lnSpc>
              <a:buAutoNum type="arabicPeriod"/>
            </a:pP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네 가지 막대를 구부려 보면서 가장 잘 휘는 막대는 어떤 물질로 이루어져 있는지 알아봅시다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 latinLnBrk="0">
              <a:lnSpc>
                <a:spcPct val="110000"/>
              </a:lnSpc>
              <a:buAutoNum type="arabicPeriod"/>
            </a:pP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물이 담긴 수조에 네 가지 막대를 넣어 보면서 물에 뜨는 막대와 물에 가라앉는 막대는 어떤 물질로 이루어져 있는지 알아봅시다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 latinLnBrk="0">
              <a:lnSpc>
                <a:spcPct val="110000"/>
              </a:lnSpc>
              <a:buAutoNum type="arabicPeriod"/>
            </a:pP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막대를 이루고 있는 네 가지 물질의 다양한 성질을 찾아 정리해 봅시다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29963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모서리가 둥근 직사각형 24"/>
          <p:cNvSpPr/>
          <p:nvPr/>
        </p:nvSpPr>
        <p:spPr>
          <a:xfrm>
            <a:off x="6096838" y="2522702"/>
            <a:ext cx="1364407" cy="376866"/>
          </a:xfrm>
          <a:prstGeom prst="roundRect">
            <a:avLst/>
          </a:prstGeom>
          <a:solidFill>
            <a:srgbClr val="440BD4"/>
          </a:solidFill>
          <a:ln>
            <a:solidFill>
              <a:srgbClr val="440B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 b="1" dirty="0"/>
              <a:t>금속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6096838" y="4192170"/>
            <a:ext cx="1364407" cy="376866"/>
          </a:xfrm>
          <a:prstGeom prst="roundRect">
            <a:avLst/>
          </a:prstGeom>
          <a:solidFill>
            <a:srgbClr val="440BD4"/>
          </a:solidFill>
          <a:ln>
            <a:solidFill>
              <a:srgbClr val="440B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 b="1" dirty="0"/>
              <a:t>고무</a:t>
            </a: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물질의 성질 알아보기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67935"/>
            <a:ext cx="7917607" cy="93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네 가지 막대를 서로 긁어 보면서 가장 단단한 막대는 어떤 물질로 이루어져 있는지 써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3278709"/>
            <a:ext cx="7917607" cy="93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네 가지 막대를 구부려 보면서 가장 잘 휘는 막대는 어떤 물질로 이루어져 있는지 써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3387434"/>
            <a:ext cx="259914" cy="307777"/>
            <a:chOff x="408987" y="1604385"/>
            <a:chExt cx="137448" cy="170208"/>
          </a:xfrm>
        </p:grpSpPr>
        <p:sp>
          <p:nvSpPr>
            <p:cNvPr id="1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8045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물질의 성질 알아보기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67935"/>
            <a:ext cx="7917607" cy="93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물이 담긴 수조에 네 가지 막대를 넣어 보면서 물에 뜨는 막대와 물에 가라앉는 막대는 어떤 물질로 이루어져 있는지 써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F7717250-175E-65A9-9BE6-8FEAF3ED32B5}"/>
              </a:ext>
            </a:extLst>
          </p:cNvPr>
          <p:cNvGrpSpPr/>
          <p:nvPr/>
        </p:nvGrpSpPr>
        <p:grpSpPr>
          <a:xfrm>
            <a:off x="1082770" y="2711243"/>
            <a:ext cx="3397363" cy="1917907"/>
            <a:chOff x="533400" y="2038350"/>
            <a:chExt cx="2895600" cy="2121217"/>
          </a:xfrm>
        </p:grpSpPr>
        <p:sp>
          <p:nvSpPr>
            <p:cNvPr id="28" name="사각형: 둥근 위쪽 모서리 13">
              <a:extLst>
                <a:ext uri="{FF2B5EF4-FFF2-40B4-BE49-F238E27FC236}">
                  <a16:creationId xmlns:a16="http://schemas.microsoft.com/office/drawing/2014/main" id="{3438F3FA-6439-48CC-A6F9-34728FEBBA17}"/>
                </a:ext>
              </a:extLst>
            </p:cNvPr>
            <p:cNvSpPr/>
            <p:nvPr/>
          </p:nvSpPr>
          <p:spPr>
            <a:xfrm>
              <a:off x="533400" y="2038350"/>
              <a:ext cx="2895600" cy="517726"/>
            </a:xfrm>
            <a:prstGeom prst="round2SameRect">
              <a:avLst/>
            </a:prstGeom>
            <a:solidFill>
              <a:srgbClr val="A19FFF">
                <a:alpha val="95000"/>
              </a:srgbClr>
            </a:solidFill>
            <a:ln>
              <a:solidFill>
                <a:srgbClr val="A19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사각형: 둥근 위쪽 모서리 15">
              <a:extLst>
                <a:ext uri="{FF2B5EF4-FFF2-40B4-BE49-F238E27FC236}">
                  <a16:creationId xmlns:a16="http://schemas.microsoft.com/office/drawing/2014/main" id="{C6843CAB-6756-DA3D-B796-0646E47A01A8}"/>
                </a:ext>
              </a:extLst>
            </p:cNvPr>
            <p:cNvSpPr/>
            <p:nvPr/>
          </p:nvSpPr>
          <p:spPr>
            <a:xfrm rot="10800000">
              <a:off x="533400" y="2550621"/>
              <a:ext cx="2895600" cy="1608946"/>
            </a:xfrm>
            <a:prstGeom prst="round2SameRect">
              <a:avLst>
                <a:gd name="adj1" fmla="val 4827"/>
                <a:gd name="adj2" fmla="val 0"/>
              </a:avLst>
            </a:prstGeom>
            <a:solidFill>
              <a:schemeClr val="bg1">
                <a:alpha val="95000"/>
              </a:schemeClr>
            </a:solidFill>
            <a:ln>
              <a:solidFill>
                <a:srgbClr val="A19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/>
            </a:p>
          </p:txBody>
        </p:sp>
      </p:grp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F78B01CE-232F-DDC3-5006-F6C705E0FD89}"/>
              </a:ext>
            </a:extLst>
          </p:cNvPr>
          <p:cNvGrpSpPr/>
          <p:nvPr/>
        </p:nvGrpSpPr>
        <p:grpSpPr>
          <a:xfrm>
            <a:off x="4724400" y="2711243"/>
            <a:ext cx="3397363" cy="1917907"/>
            <a:chOff x="533400" y="2038350"/>
            <a:chExt cx="2895600" cy="2121217"/>
          </a:xfrm>
        </p:grpSpPr>
        <p:sp>
          <p:nvSpPr>
            <p:cNvPr id="31" name="사각형: 둥근 위쪽 모서리 18">
              <a:extLst>
                <a:ext uri="{FF2B5EF4-FFF2-40B4-BE49-F238E27FC236}">
                  <a16:creationId xmlns:a16="http://schemas.microsoft.com/office/drawing/2014/main" id="{CF1CE594-E2D2-8F92-A80D-5FA206FD3573}"/>
                </a:ext>
              </a:extLst>
            </p:cNvPr>
            <p:cNvSpPr/>
            <p:nvPr/>
          </p:nvSpPr>
          <p:spPr>
            <a:xfrm>
              <a:off x="533400" y="2038350"/>
              <a:ext cx="2895600" cy="517726"/>
            </a:xfrm>
            <a:prstGeom prst="round2SameRect">
              <a:avLst/>
            </a:prstGeom>
            <a:solidFill>
              <a:srgbClr val="EA1A6E">
                <a:alpha val="94902"/>
              </a:srgbClr>
            </a:solidFill>
            <a:ln>
              <a:solidFill>
                <a:srgbClr val="EA1A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2" name="사각형: 둥근 위쪽 모서리 19">
              <a:extLst>
                <a:ext uri="{FF2B5EF4-FFF2-40B4-BE49-F238E27FC236}">
                  <a16:creationId xmlns:a16="http://schemas.microsoft.com/office/drawing/2014/main" id="{76BBCD56-1D3A-05D2-F3F6-B22AA456E6AB}"/>
                </a:ext>
              </a:extLst>
            </p:cNvPr>
            <p:cNvSpPr/>
            <p:nvPr/>
          </p:nvSpPr>
          <p:spPr>
            <a:xfrm rot="10800000">
              <a:off x="533400" y="2550621"/>
              <a:ext cx="2895600" cy="1608946"/>
            </a:xfrm>
            <a:prstGeom prst="round2SameRect">
              <a:avLst>
                <a:gd name="adj1" fmla="val 4827"/>
                <a:gd name="adj2" fmla="val 0"/>
              </a:avLst>
            </a:prstGeom>
            <a:solidFill>
              <a:schemeClr val="bg1">
                <a:alpha val="95000"/>
              </a:schemeClr>
            </a:solidFill>
            <a:ln>
              <a:solidFill>
                <a:srgbClr val="EA1A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/>
            </a:p>
          </p:txBody>
        </p:sp>
      </p:grpSp>
      <p:sp>
        <p:nvSpPr>
          <p:cNvPr id="33" name="Rectangle 304">
            <a:extLst>
              <a:ext uri="{FF2B5EF4-FFF2-40B4-BE49-F238E27FC236}">
                <a16:creationId xmlns:a16="http://schemas.microsoft.com/office/drawing/2014/main" id="{FF7BD78F-248E-F4E1-EC3E-B359250F5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72" y="2820943"/>
            <a:ext cx="3365661" cy="338554"/>
          </a:xfrm>
          <a:prstGeom prst="rect">
            <a:avLst/>
          </a:prstGeom>
          <a:noFill/>
          <a:ln>
            <a:noFill/>
          </a:ln>
          <a:effectLst>
            <a:outerShdw dist="25400" dir="2700000" algn="tl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/>
            <a:r>
              <a:rPr kumimoji="0" lang="ko-KR" altLang="en-US" sz="16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물에 뜨는 막대를 이루고 있는 물질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F50CD4A-44CC-FC69-EFD5-CA1FBC4DF19F}"/>
              </a:ext>
            </a:extLst>
          </p:cNvPr>
          <p:cNvSpPr txBox="1"/>
          <p:nvPr/>
        </p:nvSpPr>
        <p:spPr>
          <a:xfrm>
            <a:off x="1066799" y="3683729"/>
            <a:ext cx="3413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/>
            <a:r>
              <a:rPr lang="ko-KR" altLang="en-US" sz="2400" b="1" dirty="0">
                <a:solidFill>
                  <a:srgbClr val="C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예</a:t>
            </a:r>
            <a:r>
              <a:rPr lang="en-US" altLang="ko-KR" sz="2400" b="1" dirty="0">
                <a:solidFill>
                  <a:srgbClr val="C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) </a:t>
            </a:r>
            <a:r>
              <a:rPr lang="ko-KR" altLang="en-US" sz="2400" b="1" dirty="0">
                <a:solidFill>
                  <a:srgbClr val="C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나무</a:t>
            </a:r>
            <a:r>
              <a:rPr lang="en-US" altLang="ko-KR" sz="2400" b="1" dirty="0">
                <a:solidFill>
                  <a:srgbClr val="C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2400" b="1" dirty="0">
                <a:solidFill>
                  <a:srgbClr val="C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플라스틱</a:t>
            </a:r>
          </a:p>
        </p:txBody>
      </p:sp>
      <p:sp>
        <p:nvSpPr>
          <p:cNvPr id="37" name="Rectangle 304">
            <a:extLst>
              <a:ext uri="{FF2B5EF4-FFF2-40B4-BE49-F238E27FC236}">
                <a16:creationId xmlns:a16="http://schemas.microsoft.com/office/drawing/2014/main" id="{1DF51DE7-09BD-5EC7-1586-291649DCD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6102" y="2820943"/>
            <a:ext cx="3333957" cy="307777"/>
          </a:xfrm>
          <a:prstGeom prst="rect">
            <a:avLst/>
          </a:prstGeom>
          <a:noFill/>
          <a:ln>
            <a:noFill/>
          </a:ln>
          <a:effectLst>
            <a:outerShdw dist="25400" dir="2700000" algn="tl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/>
            <a:r>
              <a:rPr kumimoji="0" lang="ko-KR" altLang="en-US" sz="14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물에 가라앉는 막대를 이루고 있는 물질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87B4A8-C88D-DF21-6AAE-E9A3729385FE}"/>
              </a:ext>
            </a:extLst>
          </p:cNvPr>
          <p:cNvSpPr txBox="1"/>
          <p:nvPr/>
        </p:nvSpPr>
        <p:spPr>
          <a:xfrm>
            <a:off x="4719547" y="3683898"/>
            <a:ext cx="3401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/>
            <a:r>
              <a:rPr lang="ko-KR" altLang="en-US" sz="2400" b="1" dirty="0">
                <a:solidFill>
                  <a:srgbClr val="C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예</a:t>
            </a:r>
            <a:r>
              <a:rPr lang="en-US" altLang="ko-KR" sz="2400" b="1" dirty="0">
                <a:solidFill>
                  <a:srgbClr val="C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) </a:t>
            </a:r>
            <a:r>
              <a:rPr lang="ko-KR" altLang="en-US" sz="2400" b="1" dirty="0">
                <a:solidFill>
                  <a:srgbClr val="C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금속</a:t>
            </a:r>
            <a:r>
              <a:rPr lang="en-US" altLang="ko-KR" sz="2400" b="1" dirty="0">
                <a:solidFill>
                  <a:srgbClr val="C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2400" b="1" dirty="0">
                <a:solidFill>
                  <a:srgbClr val="C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고무</a:t>
            </a:r>
          </a:p>
        </p:txBody>
      </p:sp>
    </p:spTree>
    <p:extLst>
      <p:ext uri="{BB962C8B-B14F-4D97-AF65-F5344CB8AC3E}">
        <p14:creationId xmlns:p14="http://schemas.microsoft.com/office/powerpoint/2010/main" val="943026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물질의 성질 알아보기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28750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막대를 이루고 있는 네 가지 물질의 다양한 성질을 찾아 써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1066800" y="2047583"/>
            <a:ext cx="6475534" cy="2749973"/>
            <a:chOff x="861095" y="2637273"/>
            <a:chExt cx="8024445" cy="3666631"/>
          </a:xfrm>
        </p:grpSpPr>
        <p:grpSp>
          <p:nvGrpSpPr>
            <p:cNvPr id="45" name="그룹 44"/>
            <p:cNvGrpSpPr/>
            <p:nvPr/>
          </p:nvGrpSpPr>
          <p:grpSpPr>
            <a:xfrm>
              <a:off x="861095" y="2637273"/>
              <a:ext cx="8024445" cy="3666631"/>
              <a:chOff x="861095" y="2637273"/>
              <a:chExt cx="8024445" cy="3666631"/>
            </a:xfrm>
          </p:grpSpPr>
          <p:sp>
            <p:nvSpPr>
              <p:cNvPr id="49" name="모서리가 둥근 직사각형 48"/>
              <p:cNvSpPr/>
              <p:nvPr/>
            </p:nvSpPr>
            <p:spPr>
              <a:xfrm>
                <a:off x="2877317" y="3953929"/>
                <a:ext cx="6008223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5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50" name="모서리가 둥근 직사각형 49"/>
              <p:cNvSpPr/>
              <p:nvPr/>
            </p:nvSpPr>
            <p:spPr>
              <a:xfrm>
                <a:off x="861095" y="2637273"/>
                <a:ext cx="1954838" cy="485864"/>
              </a:xfrm>
              <a:prstGeom prst="roundRect">
                <a:avLst>
                  <a:gd name="adj" fmla="val 1953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875" dirty="0"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물질</a:t>
                </a:r>
              </a:p>
            </p:txBody>
          </p:sp>
          <p:sp>
            <p:nvSpPr>
              <p:cNvPr id="51" name="모서리가 둥근 직사각형 50"/>
              <p:cNvSpPr/>
              <p:nvPr/>
            </p:nvSpPr>
            <p:spPr>
              <a:xfrm>
                <a:off x="2852382" y="2637273"/>
                <a:ext cx="6020549" cy="485864"/>
              </a:xfrm>
              <a:prstGeom prst="roundRect">
                <a:avLst>
                  <a:gd name="adj" fmla="val 1953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875" dirty="0"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물질의 성질</a:t>
                </a:r>
              </a:p>
            </p:txBody>
          </p:sp>
          <p:sp>
            <p:nvSpPr>
              <p:cNvPr id="52" name="모서리가 둥근 직사각형 51"/>
              <p:cNvSpPr/>
              <p:nvPr/>
            </p:nvSpPr>
            <p:spPr>
              <a:xfrm>
                <a:off x="861095" y="3207560"/>
                <a:ext cx="1954838" cy="728704"/>
              </a:xfrm>
              <a:prstGeom prst="roundRect">
                <a:avLst>
                  <a:gd name="adj" fmla="val 19530"/>
                </a:avLst>
              </a:prstGeom>
              <a:solidFill>
                <a:srgbClr val="FFFF99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875" dirty="0">
                    <a:solidFill>
                      <a:schemeClr val="tx1"/>
                    </a:solidFill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금속</a:t>
                </a:r>
              </a:p>
            </p:txBody>
          </p:sp>
          <p:sp>
            <p:nvSpPr>
              <p:cNvPr id="53" name="모서리가 둥근 직사각형 52"/>
              <p:cNvSpPr/>
              <p:nvPr/>
            </p:nvSpPr>
            <p:spPr>
              <a:xfrm>
                <a:off x="861095" y="3991024"/>
                <a:ext cx="1954838" cy="728704"/>
              </a:xfrm>
              <a:prstGeom prst="roundRect">
                <a:avLst>
                  <a:gd name="adj" fmla="val 19530"/>
                </a:avLst>
              </a:prstGeom>
              <a:solidFill>
                <a:srgbClr val="FFFF99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875" dirty="0">
                    <a:solidFill>
                      <a:schemeClr val="tx1"/>
                    </a:solidFill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플라스틱</a:t>
                </a:r>
              </a:p>
            </p:txBody>
          </p:sp>
          <p:sp>
            <p:nvSpPr>
              <p:cNvPr id="54" name="모서리가 둥근 직사각형 53"/>
              <p:cNvSpPr/>
              <p:nvPr/>
            </p:nvSpPr>
            <p:spPr>
              <a:xfrm>
                <a:off x="861095" y="4783112"/>
                <a:ext cx="1954838" cy="728704"/>
              </a:xfrm>
              <a:prstGeom prst="roundRect">
                <a:avLst>
                  <a:gd name="adj" fmla="val 19530"/>
                </a:avLst>
              </a:prstGeom>
              <a:solidFill>
                <a:srgbClr val="FFFF99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75" dirty="0">
                  <a:solidFill>
                    <a:srgbClr val="FF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55" name="모서리가 둥근 직사각형 54"/>
              <p:cNvSpPr/>
              <p:nvPr/>
            </p:nvSpPr>
            <p:spPr>
              <a:xfrm>
                <a:off x="861095" y="5575200"/>
                <a:ext cx="1954838" cy="728704"/>
              </a:xfrm>
              <a:prstGeom prst="roundRect">
                <a:avLst>
                  <a:gd name="adj" fmla="val 19530"/>
                </a:avLst>
              </a:prstGeom>
              <a:solidFill>
                <a:srgbClr val="FFFF99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75" dirty="0">
                  <a:solidFill>
                    <a:srgbClr val="FF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56" name="모서리가 둥근 직사각형 55"/>
              <p:cNvSpPr/>
              <p:nvPr/>
            </p:nvSpPr>
            <p:spPr>
              <a:xfrm>
                <a:off x="2877317" y="4718203"/>
                <a:ext cx="6008223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5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57" name="모서리가 둥근 직사각형 56"/>
              <p:cNvSpPr/>
              <p:nvPr/>
            </p:nvSpPr>
            <p:spPr>
              <a:xfrm>
                <a:off x="2877317" y="5523421"/>
                <a:ext cx="6008223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5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</p:grpSp>
        <p:grpSp>
          <p:nvGrpSpPr>
            <p:cNvPr id="46" name="그룹 45"/>
            <p:cNvGrpSpPr/>
            <p:nvPr/>
          </p:nvGrpSpPr>
          <p:grpSpPr>
            <a:xfrm>
              <a:off x="971600" y="4848458"/>
              <a:ext cx="1778793" cy="1346083"/>
              <a:chOff x="971600" y="4848458"/>
              <a:chExt cx="1778793" cy="1346083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1003539" y="4848458"/>
                <a:ext cx="1669950" cy="58477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1875" dirty="0">
                    <a:solidFill>
                      <a:schemeClr val="tx1"/>
                    </a:solidFill>
                  </a:rPr>
                  <a:t>나무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971600" y="5609765"/>
                <a:ext cx="1778793" cy="58477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1875" dirty="0">
                    <a:solidFill>
                      <a:schemeClr val="tx1"/>
                    </a:solidFill>
                  </a:rPr>
                  <a:t>고무</a:t>
                </a:r>
              </a:p>
            </p:txBody>
          </p:sp>
        </p:grpSp>
      </p:grpSp>
      <p:grpSp>
        <p:nvGrpSpPr>
          <p:cNvPr id="58" name="그룹 57"/>
          <p:cNvGrpSpPr/>
          <p:nvPr/>
        </p:nvGrpSpPr>
        <p:grpSpPr>
          <a:xfrm>
            <a:off x="2743201" y="2446308"/>
            <a:ext cx="4845118" cy="2374716"/>
            <a:chOff x="2511244" y="3168907"/>
            <a:chExt cx="6460156" cy="3166288"/>
          </a:xfrm>
        </p:grpSpPr>
        <p:grpSp>
          <p:nvGrpSpPr>
            <p:cNvPr id="59" name="그룹 58"/>
            <p:cNvGrpSpPr/>
            <p:nvPr/>
          </p:nvGrpSpPr>
          <p:grpSpPr>
            <a:xfrm>
              <a:off x="2511244" y="3168907"/>
              <a:ext cx="6397768" cy="1582079"/>
              <a:chOff x="2511244" y="3240915"/>
              <a:chExt cx="6397768" cy="1582079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2511244" y="3240915"/>
                <a:ext cx="6273616" cy="75507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>
                  <a:lnSpc>
                    <a:spcPct val="110000"/>
                  </a:lnSpc>
                </a:pPr>
                <a:r>
                  <a:rPr lang="ko-KR" altLang="en-US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다른 물질보다 단단하다</a:t>
                </a:r>
                <a:r>
                  <a:rPr lang="en-US" altLang="ko-KR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. </a:t>
                </a:r>
                <a:r>
                  <a:rPr lang="ko-KR" altLang="en-US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광택이 있다</a:t>
                </a:r>
                <a:r>
                  <a:rPr lang="en-US" altLang="ko-KR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.</a:t>
                </a:r>
              </a:p>
              <a:p>
                <a:pPr>
                  <a:lnSpc>
                    <a:spcPct val="110000"/>
                  </a:lnSpc>
                </a:pPr>
                <a:r>
                  <a:rPr lang="ko-KR" altLang="en-US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딱딱하고</a:t>
                </a:r>
                <a:r>
                  <a:rPr lang="en-US" altLang="ko-KR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, </a:t>
                </a:r>
                <a:r>
                  <a:rPr lang="ko-KR" altLang="en-US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무겁다</a:t>
                </a:r>
                <a:r>
                  <a:rPr lang="en-US" altLang="ko-KR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.</a:t>
                </a:r>
                <a:endParaRPr lang="ko-KR" altLang="en-US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2511244" y="4010463"/>
                <a:ext cx="6397768" cy="8125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r>
                  <a:rPr lang="ko-KR" altLang="en-US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금속보다 가볍다</a:t>
                </a:r>
                <a:r>
                  <a:rPr lang="en-US" altLang="ko-KR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. </a:t>
                </a:r>
                <a:r>
                  <a:rPr lang="ko-KR" altLang="en-US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딱딱하고 부드럽다</a:t>
                </a:r>
                <a:r>
                  <a:rPr lang="en-US" altLang="ko-KR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. </a:t>
                </a:r>
                <a:r>
                  <a:rPr lang="ko-KR" altLang="en-US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광택이 있다</a:t>
                </a:r>
                <a:r>
                  <a:rPr lang="en-US" altLang="ko-KR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. </a:t>
                </a:r>
              </a:p>
              <a:p>
                <a:r>
                  <a:rPr lang="ko-KR" altLang="en-US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다양한 모양의 물체를 쉽게 만들 수 있다</a:t>
                </a:r>
                <a:r>
                  <a:rPr lang="en-US" altLang="ko-KR" sz="1400" b="1" dirty="0">
                    <a:solidFill>
                      <a:schemeClr val="tx1"/>
                    </a:solidFill>
                    <a:latin typeface="나눔고딕 Bold" panose="020D0804000000000000" pitchFamily="50" charset="-127"/>
                    <a:ea typeface="나눔고딕 Bold" panose="020D0804000000000000" pitchFamily="50" charset="-127"/>
                  </a:rPr>
                  <a:t>.</a:t>
                </a:r>
                <a:endParaRPr lang="ko-KR" altLang="en-US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2511244" y="4912938"/>
              <a:ext cx="6397767" cy="467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>
                <a:lnSpc>
                  <a:spcPct val="120000"/>
                </a:lnSpc>
                <a:defRPr sz="2800">
                  <a:solidFill>
                    <a:srgbClr val="C00000"/>
                  </a:solidFill>
                  <a:latin typeface="나눔고딕 ExtraBold" pitchFamily="50" charset="-127"/>
                  <a:ea typeface="나눔고딕 ExtraBold" pitchFamily="50" charset="-127"/>
                </a:defRPr>
              </a:lvl1pPr>
            </a:lstStyle>
            <a:p>
              <a:r>
                <a:rPr lang="ko-KR" altLang="en-US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금속보다 가볍다</a:t>
              </a:r>
              <a:r>
                <a:rPr lang="en-US" altLang="ko-KR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. </a:t>
              </a:r>
              <a:r>
                <a:rPr lang="ko-KR" altLang="en-US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고유한 향과 무늬가 있다</a:t>
              </a:r>
              <a:r>
                <a:rPr lang="en-US" altLang="ko-KR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.</a:t>
              </a:r>
              <a:endPara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511244" y="5522664"/>
              <a:ext cx="6460156" cy="8125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>
                <a:lnSpc>
                  <a:spcPct val="120000"/>
                </a:lnSpc>
                <a:defRPr sz="2800">
                  <a:solidFill>
                    <a:srgbClr val="C00000"/>
                  </a:solidFill>
                  <a:latin typeface="나눔고딕 ExtraBold" pitchFamily="50" charset="-127"/>
                  <a:ea typeface="나눔고딕 ExtraBold" pitchFamily="50" charset="-127"/>
                </a:defRPr>
              </a:lvl1pPr>
            </a:lstStyle>
            <a:p>
              <a:r>
                <a:rPr lang="ko-KR" altLang="en-US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쉽게 구부러진다</a:t>
              </a:r>
              <a:r>
                <a:rPr lang="en-US" altLang="ko-KR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. </a:t>
              </a:r>
              <a:r>
                <a:rPr lang="ko-KR" altLang="en-US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당기면 늘어났다가 놓으면 다시 돌아온다</a:t>
              </a:r>
              <a:r>
                <a:rPr lang="en-US" altLang="ko-KR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. </a:t>
              </a:r>
            </a:p>
            <a:p>
              <a:r>
                <a:rPr lang="ko-KR" altLang="en-US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잘 미끄러지지 않는다</a:t>
              </a:r>
              <a:r>
                <a:rPr lang="en-US" altLang="ko-KR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. </a:t>
              </a:r>
              <a:r>
                <a:rPr lang="ko-KR" altLang="en-US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물에 젖지 않는다</a:t>
              </a:r>
              <a:r>
                <a:rPr lang="en-US" altLang="ko-KR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.</a:t>
              </a:r>
              <a:endPara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7452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957" y="2434521"/>
            <a:ext cx="4382087" cy="2466502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92724"/>
            <a:ext cx="8382000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 시작 버튼을 누르고 게임을 시작합니다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 게임은 물질의 </a:t>
            </a:r>
          </a:p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성질을 이용하여 티노의 알을 무사히 둥지에 배달하는 퍼즐 게임입니다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39" name="모서리가 둥근 직사각형 38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9865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123" y="2433384"/>
            <a:ext cx="4409173" cy="2477992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4636"/>
            <a:ext cx="8382000" cy="93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스테이지 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 우리가 지금 배우는 물질의 성질 단원과 관련이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스테이지 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을 선택해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3021497" y="2882459"/>
            <a:ext cx="1093303" cy="15180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3128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5501</TotalTime>
  <Words>963</Words>
  <Application>Microsoft Office PowerPoint</Application>
  <PresentationFormat>화면 슬라이드 쇼(16:9)</PresentationFormat>
  <Paragraphs>150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8" baseType="lpstr">
      <vt:lpstr>나눔고딕 Bold</vt:lpstr>
      <vt:lpstr>Arial</vt:lpstr>
      <vt:lpstr>Calibri</vt:lpstr>
      <vt:lpstr>맑은 고딕</vt:lpstr>
      <vt:lpstr>나눔바른고딕</vt:lpstr>
      <vt:lpstr>Calibri Light</vt:lpstr>
      <vt:lpstr>나눔고딕 ExtraBold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560</cp:revision>
  <dcterms:created xsi:type="dcterms:W3CDTF">2016-05-18T11:08:35Z</dcterms:created>
  <dcterms:modified xsi:type="dcterms:W3CDTF">2023-05-18T06:28:04Z</dcterms:modified>
</cp:coreProperties>
</file>